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345" r:id="rId3"/>
    <p:sldId id="369" r:id="rId4"/>
    <p:sldId id="343" r:id="rId5"/>
    <p:sldId id="370" r:id="rId6"/>
    <p:sldId id="371" r:id="rId7"/>
    <p:sldId id="372" r:id="rId8"/>
    <p:sldId id="373" r:id="rId9"/>
    <p:sldId id="374" r:id="rId10"/>
    <p:sldId id="348" r:id="rId11"/>
    <p:sldId id="375" r:id="rId12"/>
    <p:sldId id="376" r:id="rId13"/>
    <p:sldId id="377" r:id="rId14"/>
    <p:sldId id="378" r:id="rId15"/>
    <p:sldId id="35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5" r:id="rId31"/>
    <p:sldId id="398" r:id="rId32"/>
    <p:sldId id="399" r:id="rId33"/>
    <p:sldId id="400" r:id="rId34"/>
    <p:sldId id="393" r:id="rId35"/>
    <p:sldId id="4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92"/>
    <a:srgbClr val="038F7E"/>
    <a:srgbClr val="BC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4640"/>
  </p:normalViewPr>
  <p:slideViewPr>
    <p:cSldViewPr snapToGrid="0" snapToObjects="1">
      <p:cViewPr varScale="1">
        <p:scale>
          <a:sx n="47" d="100"/>
          <a:sy n="47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8584-D1D5-7A4C-8256-AEFE55C09C5C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68A8-4240-5E49-9836-9ED0693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2C08D-819A-764B-A242-AB2B62D23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17F8-F337-9548-876B-885045DC9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2E676-57D1-0F43-B3D4-13A732358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2F42-1244-CE49-9721-D9768846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5002D-EC58-314B-80F8-3AAE9A9D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E109-FE10-9247-8277-999FE8EE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B76F-E740-9645-B6CD-18BCB9D6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D0792-7B1A-7F42-8512-DCA5D66BB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982DD-8241-874D-8D01-DEDE6C38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FEB5-F4B4-2740-B725-F7EAB892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381EF-129B-B745-AC50-9C425A25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9422A-2E80-9D4A-A92A-CF8526211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161E8-5F3C-7B4F-BE1B-0D5265001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DD72-37BD-6D42-9E62-FF5352BC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45DD-9009-5A45-831C-0133B9B1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545AE-5C97-DF4B-893B-A725BA86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913B-07EE-0E4B-8D9F-EA077ACD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840D-3A19-174E-AD0B-BAAFC8B3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92DB9-56C7-8446-9A4C-26F4CDFB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64E9-54CD-5243-B044-C9674746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19FB-4FB0-CD49-9699-C9652BA6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77DB-FC26-1643-B5DE-D7FF0F17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673D-9A29-AE46-9487-BC2D189BD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777B3-C5FD-AE44-AC81-DB049820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CCE8-F5DF-7A4F-B1A7-D088D902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13F4-E8CE-4C44-9CF3-5A6A3334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4E30-2DDE-C643-AF0C-2761D2DA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D56D-5379-D842-A6A8-78B9F7FC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AA84-658B-A441-81A6-5E3B2DA75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2853E-9D03-8442-BD05-A3E6B2C0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13A9-BEB5-1C4A-901A-5E59263C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3FDEF-6F04-E447-A369-C4CD0A03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22D8-8C23-7A49-9CF1-F223A16C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7415D-740D-7A4E-BD9F-AD491781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8A3D5-DC5E-7149-BC61-35D685D4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155E0-97A6-5840-991B-FF8DDBD41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28624-6F83-634D-9065-E06C07696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870EF-767C-7341-A33B-E602F768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72C79-498E-B54D-8764-ACE5BFA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75482-ECC6-5448-BBF5-B374F7E8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A964-8493-7D44-BBA7-76332D8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E3D60-D722-2340-91A8-F73D9912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CB3D6-1DFA-FB4B-88EF-CA57AF45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F2666-D6CC-FA45-B235-418767B1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693AD-5271-A34C-BAFA-46E6CECB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CD725-8331-4F4F-B470-D9779EEF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06236-70E7-9345-A710-FCA5EC4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3E24-3B03-2E47-8C7D-7E8F31B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994D-4224-BF4C-B28C-0862EE63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423C7-14B7-5248-B168-63F2C1940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60447-DFBD-004E-9BCB-36F3D8FB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95074-06E0-314A-8121-0BC4A0C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475CE-D459-A948-8694-FB25822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7DD3-CD32-7E44-A05B-6E43502E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DC4F4-BEA1-0449-ABA2-7A57058A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B2FBD-D475-FD4A-B1CC-0D1F6B2F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0270C-AD20-2547-88BA-8ECAD3CE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4E327-F9F2-AB4E-9DFB-50554E58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BF94-DF47-7F49-AA38-12C1BF1D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AAE8A-133E-CC4F-8E1D-F8605B13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F040D-9676-3F4A-A560-0E5C0D8B3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04A27-B179-694B-84EF-C109CB520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0033-4992-2641-B2C1-B0F420E12AB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1B69B-CFF1-2F42-AA40-F00AC207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6B74-D40E-724F-A1CA-093B228D8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FF97-0F5E-6648-A365-4F824D74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B706-E8E1-0D4F-BE59-754EDFCF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658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ln>
                  <a:solidFill>
                    <a:schemeClr val="tx1">
                      <a:alpha val="27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94F10-6726-0F47-9013-9C6CC7D9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784" y="3320572"/>
            <a:ext cx="2878428" cy="82659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DA25AF-0DB0-044F-ADF2-154261C570BA}"/>
              </a:ext>
            </a:extLst>
          </p:cNvPr>
          <p:cNvSpPr txBox="1">
            <a:spLocks/>
          </p:cNvSpPr>
          <p:nvPr/>
        </p:nvSpPr>
        <p:spPr>
          <a:xfrm>
            <a:off x="3303812" y="4147167"/>
            <a:ext cx="5584371" cy="139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entury Gothic" panose="020B0502020202020204" pitchFamily="34" charset="0"/>
              </a:rPr>
              <a:t>What makes someone a Christian ?</a:t>
            </a:r>
          </a:p>
        </p:txBody>
      </p:sp>
    </p:spTree>
    <p:extLst>
      <p:ext uri="{BB962C8B-B14F-4D97-AF65-F5344CB8AC3E}">
        <p14:creationId xmlns:p14="http://schemas.microsoft.com/office/powerpoint/2010/main" val="153282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3255788" y="2509817"/>
            <a:ext cx="5769907" cy="1651819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381212" y="2612451"/>
            <a:ext cx="5519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We must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DE074-6565-374A-BF3C-B7C770E13D76}"/>
              </a:ext>
            </a:extLst>
          </p:cNvPr>
          <p:cNvSpPr/>
          <p:nvPr/>
        </p:nvSpPr>
        <p:spPr>
          <a:xfrm>
            <a:off x="620118" y="4794225"/>
            <a:ext cx="11041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Repent then, and turn to God, so that your sins may be wiped out, that times of refreshing may come from the Lord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  <a:r>
              <a:rPr lang="en-AU" sz="28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400" dirty="0">
                <a:solidFill>
                  <a:srgbClr val="001320"/>
                </a:solidFill>
                <a:latin typeface="Century Gothic" panose="020B0502020202020204" pitchFamily="34" charset="0"/>
              </a:rPr>
              <a:t>Acts 3:19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780474" y="456613"/>
            <a:ext cx="11005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makes someone a Christian?</a:t>
            </a:r>
            <a:endParaRPr lang="en-US" sz="5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00D73-07C2-5C40-A820-1F664C3E0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0" y="277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50C7E-37E7-E942-9C3C-0F8E2AF49BB6}"/>
              </a:ext>
            </a:extLst>
          </p:cNvPr>
          <p:cNvSpPr/>
          <p:nvPr/>
        </p:nvSpPr>
        <p:spPr>
          <a:xfrm>
            <a:off x="-218662" y="1392207"/>
            <a:ext cx="72655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REPENTANCE</a:t>
            </a:r>
            <a:endParaRPr lang="en-US" sz="5500" b="1" dirty="0">
              <a:solidFill>
                <a:srgbClr val="BC2A3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5CC2D-D0ED-9B4E-8930-327BA09CB4F0}"/>
              </a:ext>
            </a:extLst>
          </p:cNvPr>
          <p:cNvSpPr/>
          <p:nvPr/>
        </p:nvSpPr>
        <p:spPr>
          <a:xfrm>
            <a:off x="4234837" y="2105561"/>
            <a:ext cx="24817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0" b="1" dirty="0">
                <a:solidFill>
                  <a:srgbClr val="BC2A32"/>
                </a:solidFill>
                <a:latin typeface="Century Gothic" panose="020B0502020202020204" pitchFamily="34" charset="0"/>
              </a:rPr>
              <a:t>ISN’T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4207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3255788" y="2213113"/>
            <a:ext cx="5644481" cy="3578087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44878" y="3032660"/>
            <a:ext cx="539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1.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Recognition you are going the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WRONG 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</p:cNvCxnSpPr>
          <p:nvPr/>
        </p:nvCxnSpPr>
        <p:spPr>
          <a:xfrm>
            <a:off x="6184238" y="1574980"/>
            <a:ext cx="0" cy="638133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2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371600" y="2213113"/>
            <a:ext cx="9670774" cy="1603513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44878" y="2660926"/>
            <a:ext cx="539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change of Mind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</p:cNvCxnSpPr>
          <p:nvPr/>
        </p:nvCxnSpPr>
        <p:spPr>
          <a:xfrm>
            <a:off x="6184238" y="1574980"/>
            <a:ext cx="0" cy="638133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5D9B32-2D2E-E64F-A72A-0D9D3A17AAE3}"/>
              </a:ext>
            </a:extLst>
          </p:cNvPr>
          <p:cNvSpPr/>
          <p:nvPr/>
        </p:nvSpPr>
        <p:spPr>
          <a:xfrm>
            <a:off x="1776233" y="3991714"/>
            <a:ext cx="8816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know my transgressions 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(breaking of God’s law), 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my sin is always before me. Against you, you only have I sinned and done what is evil in your sight, so that you are proved right when you speak and justified when you judge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A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Psalm 51:4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0B165-E7BC-B64D-BF2A-0CF7A36B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3255788" y="2509817"/>
            <a:ext cx="5769907" cy="1651819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381213" y="2674006"/>
            <a:ext cx="5514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3.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change in our Emotions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F895EB-20EE-DC4A-8171-FA6FC62AB037}"/>
              </a:ext>
            </a:extLst>
          </p:cNvPr>
          <p:cNvCxnSpPr/>
          <p:nvPr/>
        </p:nvCxnSpPr>
        <p:spPr>
          <a:xfrm>
            <a:off x="6138368" y="4161636"/>
            <a:ext cx="0" cy="2696364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8D1217-F8F6-8043-B0D6-0FE16B8713A6}"/>
              </a:ext>
            </a:extLst>
          </p:cNvPr>
          <p:cNvSpPr/>
          <p:nvPr/>
        </p:nvSpPr>
        <p:spPr>
          <a:xfrm>
            <a:off x="6645499" y="4386433"/>
            <a:ext cx="49979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Rend your heart and not your garments. Return to the LORD your God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…”</a:t>
            </a:r>
            <a:r>
              <a:rPr lang="en-A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A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Joel 2:13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F983CB-EFD8-8F44-812F-30220AC1DE07}"/>
              </a:ext>
            </a:extLst>
          </p:cNvPr>
          <p:cNvSpPr/>
          <p:nvPr/>
        </p:nvSpPr>
        <p:spPr>
          <a:xfrm>
            <a:off x="42368" y="438643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The sacrifices of God are a broken spirit; a broken and contrite heart, O God, you will not despise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Psalm 51:17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298174" y="2425149"/>
            <a:ext cx="3230218" cy="3289852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516836" y="2977468"/>
            <a:ext cx="27928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4. </a:t>
            </a:r>
            <a:r>
              <a:rPr lang="en-US" sz="3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Causes us to </a:t>
            </a:r>
            <a:r>
              <a:rPr lang="en-US" sz="3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plead </a:t>
            </a:r>
          </a:p>
          <a:p>
            <a:pPr algn="ctr"/>
            <a:r>
              <a:rPr lang="en-US" sz="3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for God’s Forgiveness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F895EB-20EE-DC4A-8171-FA6FC62AB037}"/>
              </a:ext>
            </a:extLst>
          </p:cNvPr>
          <p:cNvCxnSpPr>
            <a:cxnSpLocks/>
          </p:cNvCxnSpPr>
          <p:nvPr/>
        </p:nvCxnSpPr>
        <p:spPr>
          <a:xfrm flipH="1">
            <a:off x="3528394" y="3995530"/>
            <a:ext cx="8663606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8D1217-F8F6-8043-B0D6-0FE16B8713A6}"/>
              </a:ext>
            </a:extLst>
          </p:cNvPr>
          <p:cNvSpPr/>
          <p:nvPr/>
        </p:nvSpPr>
        <p:spPr>
          <a:xfrm>
            <a:off x="3735459" y="4354768"/>
            <a:ext cx="82494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Rend your heart and not your garments. Return to the LORD your God, for he is gracious and compassionate..</a:t>
            </a:r>
            <a:r>
              <a:rPr lang="en-AU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AU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Joel 2:13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F983CB-EFD8-8F44-812F-30220AC1DE07}"/>
              </a:ext>
            </a:extLst>
          </p:cNvPr>
          <p:cNvSpPr/>
          <p:nvPr/>
        </p:nvSpPr>
        <p:spPr>
          <a:xfrm>
            <a:off x="3747054" y="1831147"/>
            <a:ext cx="82494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AU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Have mercy on me O God, according to your unfailing love; according to your great compassion blot out my transgressions. Wash away my iniquity and cleanse me from my sin.”</a:t>
            </a:r>
            <a:endParaRPr lang="en-A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Psalm 51:1-2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9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371600" y="2213113"/>
            <a:ext cx="9670774" cy="1603513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88373" y="2353150"/>
            <a:ext cx="539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5.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Willingness to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part with 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</p:cNvCxnSpPr>
          <p:nvPr/>
        </p:nvCxnSpPr>
        <p:spPr>
          <a:xfrm>
            <a:off x="6184238" y="1574980"/>
            <a:ext cx="0" cy="638133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5D9B32-2D2E-E64F-A72A-0D9D3A17AAE3}"/>
              </a:ext>
            </a:extLst>
          </p:cNvPr>
          <p:cNvSpPr/>
          <p:nvPr/>
        </p:nvSpPr>
        <p:spPr>
          <a:xfrm>
            <a:off x="1776231" y="4647697"/>
            <a:ext cx="8816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They tell how you turned to God from idols to serve the living and true God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 Thessalonians 1:9b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1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371600" y="2213113"/>
            <a:ext cx="9670774" cy="1603513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88371" y="2660926"/>
            <a:ext cx="539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6.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gift from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REPENTANCE </a:t>
            </a:r>
            <a:r>
              <a:rPr lang="en-US" sz="6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endParaRPr lang="en-US" sz="60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</p:cNvCxnSpPr>
          <p:nvPr/>
        </p:nvCxnSpPr>
        <p:spPr>
          <a:xfrm>
            <a:off x="6184238" y="1574980"/>
            <a:ext cx="0" cy="638133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5D9B32-2D2E-E64F-A72A-0D9D3A17AAE3}"/>
              </a:ext>
            </a:extLst>
          </p:cNvPr>
          <p:cNvSpPr/>
          <p:nvPr/>
        </p:nvSpPr>
        <p:spPr>
          <a:xfrm>
            <a:off x="1162878" y="4647697"/>
            <a:ext cx="10118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“…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So then, God has granted even the Gentiles 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(non-Jewish people) 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repentance unto life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Acts 11:18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C0BA1-B5F3-6545-A08E-A0FF9152D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8243CC-A75E-BA4F-85E7-D226D79AA65F}"/>
              </a:ext>
            </a:extLst>
          </p:cNvPr>
          <p:cNvSpPr txBox="1"/>
          <p:nvPr/>
        </p:nvSpPr>
        <p:spPr>
          <a:xfrm>
            <a:off x="69573" y="327991"/>
            <a:ext cx="7871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Century Gothic" panose="020B0502020202020204" pitchFamily="34" charset="0"/>
              </a:rPr>
              <a:t>“</a:t>
            </a:r>
            <a:r>
              <a:rPr lang="en-AU" sz="2200" b="1" dirty="0">
                <a:latin typeface="Century Gothic" panose="020B0502020202020204" pitchFamily="34" charset="0"/>
              </a:rPr>
              <a:t>We must go through many hardships to enter </a:t>
            </a:r>
          </a:p>
          <a:p>
            <a:r>
              <a:rPr lang="en-AU" sz="2200" b="1" dirty="0">
                <a:latin typeface="Century Gothic" panose="020B0502020202020204" pitchFamily="34" charset="0"/>
              </a:rPr>
              <a:t>      the kingdom of God</a:t>
            </a:r>
            <a:r>
              <a:rPr lang="en-AU" sz="2200" dirty="0">
                <a:latin typeface="Century Gothic" panose="020B0502020202020204" pitchFamily="34" charset="0"/>
              </a:rPr>
              <a:t>.” </a:t>
            </a:r>
            <a:r>
              <a:rPr lang="en-AU" sz="1600" dirty="0">
                <a:latin typeface="Century Gothic" panose="020B0502020202020204" pitchFamily="34" charset="0"/>
              </a:rPr>
              <a:t>Acts 14:22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3C49E-096B-7F49-91C4-97C92786EA1B}"/>
              </a:ext>
            </a:extLst>
          </p:cNvPr>
          <p:cNvSpPr txBox="1"/>
          <p:nvPr/>
        </p:nvSpPr>
        <p:spPr>
          <a:xfrm>
            <a:off x="7745895" y="5012634"/>
            <a:ext cx="4137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Century Gothic" panose="020B0502020202020204" pitchFamily="34" charset="0"/>
              </a:rPr>
              <a:t>“...</a:t>
            </a:r>
            <a:r>
              <a:rPr lang="en-AU" sz="2200" b="1" dirty="0">
                <a:latin typeface="Century Gothic" panose="020B0502020202020204" pitchFamily="34" charset="0"/>
              </a:rPr>
              <a:t>Any of you who does not give up everything he has cannot be my disciple</a:t>
            </a:r>
            <a:r>
              <a:rPr lang="en-AU" sz="2200" dirty="0">
                <a:latin typeface="Century Gothic" panose="020B0502020202020204" pitchFamily="34" charset="0"/>
              </a:rPr>
              <a:t>.” </a:t>
            </a:r>
          </a:p>
          <a:p>
            <a:pPr algn="r"/>
            <a:r>
              <a:rPr lang="en-AU" sz="1600" dirty="0">
                <a:latin typeface="Century Gothic" panose="020B0502020202020204" pitchFamily="34" charset="0"/>
              </a:rPr>
              <a:t>Luke 14:33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63104F-2C9D-0B4C-BC9F-5244EE5DADF1}"/>
              </a:ext>
            </a:extLst>
          </p:cNvPr>
          <p:cNvSpPr/>
          <p:nvPr/>
        </p:nvSpPr>
        <p:spPr>
          <a:xfrm>
            <a:off x="351625" y="1360908"/>
            <a:ext cx="11571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</a:t>
            </a:r>
            <a:r>
              <a:rPr lang="en-AU" sz="7000" b="1" dirty="0">
                <a:latin typeface="Century Gothic" panose="020B0502020202020204" pitchFamily="34" charset="0"/>
              </a:rPr>
              <a:t>is</a:t>
            </a:r>
            <a:r>
              <a:rPr lang="en-AU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Christian?</a:t>
            </a:r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77FA1-D4A3-B045-8010-A76CF5B9B5CD}"/>
              </a:ext>
            </a:extLst>
          </p:cNvPr>
          <p:cNvSpPr/>
          <p:nvPr/>
        </p:nvSpPr>
        <p:spPr>
          <a:xfrm>
            <a:off x="1948067" y="3264861"/>
            <a:ext cx="83786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1:15</a:t>
            </a:r>
          </a:p>
          <a:p>
            <a:pPr algn="ctr"/>
            <a:endParaRPr lang="en-AU" sz="1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3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3000" b="1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has come”, he said. “The kingdom of God is near. Repent and believe the good news!</a:t>
            </a:r>
            <a:r>
              <a:rPr lang="en-AU" sz="3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AU" sz="30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3000" dirty="0">
                <a:latin typeface="Century Gothic" panose="020B0502020202020204" pitchFamily="34" charset="0"/>
              </a:rPr>
              <a:t>- Jesus</a:t>
            </a:r>
            <a:endParaRPr lang="en-US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3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6F94B-E0CF-3A4E-B84A-BEFDB96F951D}"/>
              </a:ext>
            </a:extLst>
          </p:cNvPr>
          <p:cNvCxnSpPr>
            <a:cxnSpLocks/>
          </p:cNvCxnSpPr>
          <p:nvPr/>
        </p:nvCxnSpPr>
        <p:spPr>
          <a:xfrm flipV="1">
            <a:off x="6297677" y="2701071"/>
            <a:ext cx="0" cy="431536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4333461" y="1470991"/>
            <a:ext cx="3790122" cy="1259410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4216099" y="1586415"/>
            <a:ext cx="406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1.</a:t>
            </a:r>
            <a:r>
              <a:rPr lang="en-US" sz="3000" b="1" dirty="0">
                <a:latin typeface="Century Gothic" panose="020B0502020202020204" pitchFamily="34" charset="0"/>
              </a:rPr>
              <a:t> We must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DE074-6565-374A-BF3C-B7C770E13D76}"/>
              </a:ext>
            </a:extLst>
          </p:cNvPr>
          <p:cNvSpPr/>
          <p:nvPr/>
        </p:nvSpPr>
        <p:spPr>
          <a:xfrm>
            <a:off x="2219739" y="3925675"/>
            <a:ext cx="80175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001320"/>
                </a:solidFill>
                <a:latin typeface="Century Gothic" panose="020B0502020202020204" pitchFamily="34" charset="0"/>
              </a:rPr>
              <a:t>2. </a:t>
            </a:r>
            <a:r>
              <a:rPr lang="en-AU" sz="4400" b="1" dirty="0">
                <a:solidFill>
                  <a:srgbClr val="001320"/>
                </a:solidFill>
                <a:latin typeface="Century Gothic" panose="020B0502020202020204" pitchFamily="34" charset="0"/>
              </a:rPr>
              <a:t>We must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Believe </a:t>
            </a:r>
            <a:r>
              <a:rPr lang="en-A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A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have faith</a:t>
            </a:r>
            <a:r>
              <a:rPr lang="en-A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r>
              <a:rPr lang="en-A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780474" y="456613"/>
            <a:ext cx="11005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makes someone a Christian?</a:t>
            </a:r>
            <a:endParaRPr lang="en-US" sz="5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BEBFC-30B3-C044-A22A-D3C4D0BD7E94}"/>
              </a:ext>
            </a:extLst>
          </p:cNvPr>
          <p:cNvSpPr/>
          <p:nvPr/>
        </p:nvSpPr>
        <p:spPr>
          <a:xfrm>
            <a:off x="1630017" y="3132607"/>
            <a:ext cx="8931966" cy="3029654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0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3330535" y="2394528"/>
            <a:ext cx="5644481" cy="2356376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61504" y="2603220"/>
            <a:ext cx="539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1.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Accepting what the Bible says about Jesus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 A I T H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6152776" y="1591544"/>
            <a:ext cx="0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814344" y="4959596"/>
            <a:ext cx="86768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replied, “</a:t>
            </a:r>
            <a:r>
              <a:rPr lang="en-AU" sz="2800" b="1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 why I said you will die in your sins; for unless you believe that I Am who I claim to be, you will die in your sins</a:t>
            </a:r>
            <a:r>
              <a:rPr lang="en-AU" sz="28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AU" sz="22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8:24 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7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3330535" y="2394528"/>
            <a:ext cx="5644481" cy="2356376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3456911" y="2910996"/>
            <a:ext cx="539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2. </a:t>
            </a:r>
            <a:r>
              <a:rPr lang="en-US" sz="4000" b="1" dirty="0">
                <a:latin typeface="Century Gothic" panose="020B0502020202020204" pitchFamily="34" charset="0"/>
              </a:rPr>
              <a:t>To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trust in </a:t>
            </a:r>
            <a:r>
              <a:rPr lang="en-US" sz="4000" b="1" dirty="0"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rely on </a:t>
            </a:r>
            <a:r>
              <a:rPr lang="en-US" sz="4000" b="1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 A I T H ?</a:t>
            </a:r>
            <a:endParaRPr lang="en-US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6152776" y="1591544"/>
            <a:ext cx="0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802310" y="5128561"/>
            <a:ext cx="86768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But blessed is the man who trusts in the LORD, whose confidence is in Him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  <a:r>
              <a:rPr lang="en-AU" sz="28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Jeremiah 17:7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9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9D87E-563C-C840-BE3E-87A1CC3F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43" y="518509"/>
            <a:ext cx="5377070" cy="57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4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2394528"/>
            <a:ext cx="8676860" cy="191905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2692335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3. </a:t>
            </a:r>
            <a:r>
              <a:rPr lang="en-US" sz="4000" b="1" dirty="0">
                <a:latin typeface="Century Gothic" panose="020B0502020202020204" pitchFamily="34" charset="0"/>
              </a:rPr>
              <a:t>Faith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isn’t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measured by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its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 A I T H ?</a:t>
            </a:r>
            <a:endParaRPr lang="en-US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140741" y="1591544"/>
            <a:ext cx="12036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802309" y="4611390"/>
            <a:ext cx="86768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1" dirty="0">
                <a:latin typeface="Century Gothic" panose="020B0502020202020204" pitchFamily="34" charset="0"/>
              </a:rPr>
              <a:t>The father of the demon-possessed child said to Jesus, “But if you can do anything, take pity on us and help us.” </a:t>
            </a:r>
          </a:p>
          <a:p>
            <a:pPr algn="ctr"/>
            <a:r>
              <a:rPr lang="en-AU" sz="2200" b="1" i="1" dirty="0">
                <a:latin typeface="Century Gothic" panose="020B0502020202020204" pitchFamily="34" charset="0"/>
              </a:rPr>
              <a:t>“If you can?” said Jesus. “Everything is possible for him who believes.” Immediately the boy’s father exclaimed, “I do believe; help me overcome my unbelief</a:t>
            </a:r>
            <a:r>
              <a:rPr lang="en-AU" sz="2200" i="1" dirty="0">
                <a:latin typeface="Century Gothic" panose="020B0502020202020204" pitchFamily="34" charset="0"/>
              </a:rPr>
              <a:t>!”</a:t>
            </a:r>
            <a:r>
              <a:rPr lang="en-AU" sz="22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9:22b-24</a:t>
            </a:r>
            <a:endParaRPr lang="en-US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5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2692335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4. </a:t>
            </a:r>
            <a:r>
              <a:rPr lang="en-US" sz="4000" b="1" dirty="0">
                <a:latin typeface="Century Gothic" panose="020B0502020202020204" pitchFamily="34" charset="0"/>
              </a:rPr>
              <a:t>It’s about what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your faith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is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 A I T H </a:t>
            </a:r>
            <a:r>
              <a:rPr lang="en-US" sz="6000" b="1" dirty="0">
                <a:latin typeface="Century Gothic" panose="020B0502020202020204" pitchFamily="34" charset="0"/>
              </a:rPr>
              <a:t>?</a:t>
            </a:r>
            <a:endParaRPr lang="en-US" sz="6000" b="1" i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140741" y="1591544"/>
            <a:ext cx="12036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802309" y="4521937"/>
            <a:ext cx="867686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The LORD is my rock, my fortress, and my deliverer; my God is my rock, in whom I take refuge. He is my shield, the horn </a:t>
            </a:r>
            <a:r>
              <a:rPr lang="en-AU" sz="2800" i="1" dirty="0">
                <a:latin typeface="Century Gothic" panose="020B0502020202020204" pitchFamily="34" charset="0"/>
              </a:rPr>
              <a:t>(power) </a:t>
            </a:r>
            <a:r>
              <a:rPr lang="en-AU" sz="2800" b="1" i="1" dirty="0">
                <a:latin typeface="Century Gothic" panose="020B0502020202020204" pitchFamily="34" charset="0"/>
              </a:rPr>
              <a:t>of my salvation, my stronghold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  <a:r>
              <a:rPr lang="en-AU" sz="28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18:2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2394528"/>
            <a:ext cx="8676860" cy="191905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5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80652-DBED-CD41-A3A1-E119B8A3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" r="3929"/>
          <a:stretch/>
        </p:blipFill>
        <p:spPr>
          <a:xfrm rot="5400000">
            <a:off x="2779914" y="-1333498"/>
            <a:ext cx="6858002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2394528"/>
            <a:ext cx="8676860" cy="191905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2692335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5. </a:t>
            </a:r>
            <a:r>
              <a:rPr lang="en-US" sz="4000" b="1" dirty="0">
                <a:latin typeface="Century Gothic" panose="020B0502020202020204" pitchFamily="34" charset="0"/>
              </a:rPr>
              <a:t>Faith rests upon God’s Word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our feelings</a:t>
            </a:r>
            <a:endParaRPr lang="en-US" sz="40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 A I T H ?</a:t>
            </a:r>
            <a:endParaRPr lang="en-US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140741" y="1591544"/>
            <a:ext cx="12036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802309" y="4710781"/>
            <a:ext cx="86768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Yet to all who received him, to those who believed in his name, he gave the right to become children of God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  <a:r>
              <a:rPr lang="en-AU" sz="28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1:12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2394528"/>
            <a:ext cx="8676860" cy="191905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2692335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6. </a:t>
            </a:r>
            <a:r>
              <a:rPr lang="en-US" sz="4000" b="1" dirty="0">
                <a:latin typeface="Century Gothic" panose="020B0502020202020204" pitchFamily="34" charset="0"/>
              </a:rPr>
              <a:t>Faith ALONE saves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our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4CC6-CA38-DD43-9D13-37DD8157C91D}"/>
              </a:ext>
            </a:extLst>
          </p:cNvPr>
          <p:cNvSpPr txBox="1"/>
          <p:nvPr/>
        </p:nvSpPr>
        <p:spPr>
          <a:xfrm>
            <a:off x="638014" y="559317"/>
            <a:ext cx="110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 A I T H ?</a:t>
            </a:r>
            <a:endParaRPr lang="en-US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214AA-EF8A-584F-9A88-BB06E309593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140741" y="1591544"/>
            <a:ext cx="12036" cy="802984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144821" y="4609188"/>
            <a:ext cx="569512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i="1" dirty="0">
                <a:latin typeface="Century Gothic" panose="020B0502020202020204" pitchFamily="34" charset="0"/>
              </a:rPr>
              <a:t>“</a:t>
            </a:r>
            <a:r>
              <a:rPr lang="en-AU" sz="2400" b="1" i="1" dirty="0">
                <a:latin typeface="Century Gothic" panose="020B0502020202020204" pitchFamily="34" charset="0"/>
              </a:rPr>
              <a:t>If you confess with your mouth, "Jesus is Lord," and believe in your heart that God raised him from the dead, you will be saved</a:t>
            </a:r>
            <a:r>
              <a:rPr lang="en-AU" sz="2400" i="1" dirty="0">
                <a:latin typeface="Century Gothic" panose="020B0502020202020204" pitchFamily="34" charset="0"/>
              </a:rPr>
              <a:t>.”</a:t>
            </a:r>
            <a:r>
              <a:rPr lang="en-AU" sz="2400" dirty="0">
                <a:latin typeface="Century Gothic" panose="020B0502020202020204" pitchFamily="34" charset="0"/>
              </a:rPr>
              <a:t> </a:t>
            </a:r>
            <a:r>
              <a:rPr lang="en-AU" sz="2800" dirty="0">
                <a:effectLst/>
              </a:rPr>
              <a:t> </a:t>
            </a: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10:9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9EF0AB-52E4-854E-A874-D270BAF66DBB}"/>
              </a:ext>
            </a:extLst>
          </p:cNvPr>
          <p:cNvSpPr/>
          <p:nvPr/>
        </p:nvSpPr>
        <p:spPr>
          <a:xfrm>
            <a:off x="6288806" y="4788404"/>
            <a:ext cx="562554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Believe in the Lord Jesus and you will be saved</a:t>
            </a:r>
            <a:r>
              <a:rPr lang="en-AU" sz="2800" i="1" dirty="0">
                <a:latin typeface="Century Gothic" panose="020B0502020202020204" pitchFamily="34" charset="0"/>
              </a:rPr>
              <a:t>…”</a:t>
            </a:r>
            <a:r>
              <a:rPr lang="en-AU" i="1" dirty="0"/>
              <a:t> </a:t>
            </a:r>
          </a:p>
          <a:p>
            <a:pPr algn="ctr"/>
            <a:endParaRPr lang="en-AU" sz="5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16:31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7C402D-F005-D049-9B13-CE77B67764CA}"/>
              </a:ext>
            </a:extLst>
          </p:cNvPr>
          <p:cNvCxnSpPr>
            <a:cxnSpLocks/>
          </p:cNvCxnSpPr>
          <p:nvPr/>
        </p:nvCxnSpPr>
        <p:spPr>
          <a:xfrm>
            <a:off x="6158795" y="4330147"/>
            <a:ext cx="0" cy="2527853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87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6924D-D9FA-FE41-8239-20A4BADF5CCF}"/>
              </a:ext>
            </a:extLst>
          </p:cNvPr>
          <p:cNvSpPr txBox="1"/>
          <p:nvPr/>
        </p:nvSpPr>
        <p:spPr>
          <a:xfrm>
            <a:off x="638011" y="571490"/>
            <a:ext cx="1100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DOES A PERSON</a:t>
            </a:r>
          </a:p>
          <a:p>
            <a:pPr algn="ctr"/>
            <a:r>
              <a:rPr lang="en-US" sz="6000" b="1" dirty="0">
                <a:solidFill>
                  <a:srgbClr val="FF9592"/>
                </a:solidFill>
                <a:latin typeface="Century Gothic" panose="020B0502020202020204" pitchFamily="34" charset="0"/>
              </a:rPr>
              <a:t>GAIN FAITH 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372020-C298-E64F-BF3D-5A6CAB3A378D}"/>
              </a:ext>
            </a:extLst>
          </p:cNvPr>
          <p:cNvSpPr/>
          <p:nvPr/>
        </p:nvSpPr>
        <p:spPr>
          <a:xfrm>
            <a:off x="5832764" y="3424463"/>
            <a:ext cx="5751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“Consequently, faith comes from hearing the message, and the message is heard through the word of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AU" sz="7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10:17</a:t>
            </a:r>
            <a:endParaRPr lang="en-US" sz="2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B8FDF-E749-2241-A869-20124EDD6BE6}"/>
              </a:ext>
            </a:extLst>
          </p:cNvPr>
          <p:cNvSpPr/>
          <p:nvPr/>
        </p:nvSpPr>
        <p:spPr>
          <a:xfrm>
            <a:off x="670754" y="2862469"/>
            <a:ext cx="4586079" cy="3432313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7B9D8-48CC-9740-8E28-BB0ACF936F0F}"/>
              </a:ext>
            </a:extLst>
          </p:cNvPr>
          <p:cNvSpPr/>
          <p:nvPr/>
        </p:nvSpPr>
        <p:spPr>
          <a:xfrm>
            <a:off x="837564" y="3602504"/>
            <a:ext cx="4252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 </a:t>
            </a:r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Faith comes by </a:t>
            </a:r>
            <a:r>
              <a:rPr lang="en-AU" sz="4000" b="1" dirty="0">
                <a:solidFill>
                  <a:srgbClr val="FF959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Hearing the Message</a:t>
            </a:r>
            <a:endParaRPr lang="en-US" sz="4000" b="1" dirty="0">
              <a:solidFill>
                <a:srgbClr val="FF959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6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AAFA6-5F7C-D748-AD8C-CF6538486665}"/>
              </a:ext>
            </a:extLst>
          </p:cNvPr>
          <p:cNvSpPr/>
          <p:nvPr/>
        </p:nvSpPr>
        <p:spPr>
          <a:xfrm>
            <a:off x="655983" y="1999344"/>
            <a:ext cx="1091316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so good about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being a Christian?</a:t>
            </a:r>
          </a:p>
          <a:p>
            <a:pPr algn="ctr"/>
            <a:endParaRPr lang="en-AU" sz="1000" b="1" dirty="0">
              <a:solidFill>
                <a:srgbClr val="BC2A3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(What does a Christian Receive?)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5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6924D-D9FA-FE41-8239-20A4BADF5CCF}"/>
              </a:ext>
            </a:extLst>
          </p:cNvPr>
          <p:cNvSpPr txBox="1"/>
          <p:nvPr/>
        </p:nvSpPr>
        <p:spPr>
          <a:xfrm>
            <a:off x="638011" y="571490"/>
            <a:ext cx="1100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DOES A PERSON</a:t>
            </a:r>
          </a:p>
          <a:p>
            <a:pPr algn="ctr"/>
            <a:r>
              <a:rPr lang="en-US" sz="6000" b="1" dirty="0">
                <a:solidFill>
                  <a:srgbClr val="FF9592"/>
                </a:solidFill>
                <a:latin typeface="Century Gothic" panose="020B0502020202020204" pitchFamily="34" charset="0"/>
              </a:rPr>
              <a:t>GAIN FAITH 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372020-C298-E64F-BF3D-5A6CAB3A378D}"/>
              </a:ext>
            </a:extLst>
          </p:cNvPr>
          <p:cNvSpPr/>
          <p:nvPr/>
        </p:nvSpPr>
        <p:spPr>
          <a:xfrm>
            <a:off x="5862391" y="2781556"/>
            <a:ext cx="57514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For it is by grace you have been saved, through faith – and this is not from yourselves, it is the </a:t>
            </a:r>
            <a:r>
              <a:rPr lang="en-AU" sz="22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gift of God </a:t>
            </a:r>
            <a:r>
              <a:rPr lang="en-AU" sz="2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– not by works, so that no one can boast</a:t>
            </a:r>
            <a:r>
              <a:rPr lang="en-AU" sz="2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AU" sz="8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19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2:8-9</a:t>
            </a:r>
            <a:endParaRPr lang="en-US" sz="1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B8FDF-E749-2241-A869-20124EDD6BE6}"/>
              </a:ext>
            </a:extLst>
          </p:cNvPr>
          <p:cNvSpPr/>
          <p:nvPr/>
        </p:nvSpPr>
        <p:spPr>
          <a:xfrm>
            <a:off x="670754" y="2888974"/>
            <a:ext cx="4586079" cy="3405810"/>
          </a:xfrm>
          <a:prstGeom prst="rect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7B9D8-48CC-9740-8E28-BB0ACF936F0F}"/>
              </a:ext>
            </a:extLst>
          </p:cNvPr>
          <p:cNvSpPr/>
          <p:nvPr/>
        </p:nvSpPr>
        <p:spPr>
          <a:xfrm>
            <a:off x="837564" y="3735664"/>
            <a:ext cx="4252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</a:t>
            </a:r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Faith is a</a:t>
            </a:r>
          </a:p>
          <a:p>
            <a:pPr algn="ctr"/>
            <a:r>
              <a:rPr lang="en-AU" sz="4000" b="1" dirty="0">
                <a:solidFill>
                  <a:srgbClr val="FF959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Gift from God</a:t>
            </a:r>
            <a:endParaRPr lang="en-US" sz="4000" b="1" dirty="0">
              <a:solidFill>
                <a:srgbClr val="FF959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6B9A4-BE45-3240-8D63-B93A85A0F1F4}"/>
              </a:ext>
            </a:extLst>
          </p:cNvPr>
          <p:cNvSpPr/>
          <p:nvPr/>
        </p:nvSpPr>
        <p:spPr>
          <a:xfrm>
            <a:off x="5862391" y="4935906"/>
            <a:ext cx="575144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‘Jesus looked at them and said, ”</a:t>
            </a:r>
            <a:r>
              <a:rPr lang="en-AU" sz="2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man this is impossible, but not with God; all things are possible with God</a:t>
            </a:r>
            <a:r>
              <a:rPr lang="en-AU" sz="2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AU" sz="2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AU" sz="8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19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10:27</a:t>
            </a:r>
            <a:endParaRPr lang="en-US" sz="1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8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2824748"/>
            <a:ext cx="8676860" cy="148883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2907445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1.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Don’t wait 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PASSIVELY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For God to give you faith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B1AC3-34AC-CE4C-9F9A-788441E31A48}"/>
              </a:ext>
            </a:extLst>
          </p:cNvPr>
          <p:cNvSpPr/>
          <p:nvPr/>
        </p:nvSpPr>
        <p:spPr>
          <a:xfrm>
            <a:off x="224334" y="4732298"/>
            <a:ext cx="56951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i="1" dirty="0">
                <a:latin typeface="Century Gothic" panose="020B0502020202020204" pitchFamily="34" charset="0"/>
              </a:rPr>
              <a:t>“</a:t>
            </a:r>
            <a:r>
              <a:rPr lang="en-AU" sz="2600" b="1" i="1" dirty="0">
                <a:latin typeface="Century Gothic" panose="020B0502020202020204" pitchFamily="34" charset="0"/>
              </a:rPr>
              <a:t>You will seek me and find me when you seek me with all your heart</a:t>
            </a:r>
            <a:r>
              <a:rPr lang="en-AU" sz="2600" i="1" dirty="0">
                <a:latin typeface="Century Gothic" panose="020B0502020202020204" pitchFamily="34" charset="0"/>
              </a:rPr>
              <a:t>.”</a:t>
            </a:r>
            <a:r>
              <a:rPr lang="en-AU" sz="2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500" dirty="0"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Jeremiah 29:13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9EF0AB-52E4-854E-A874-D270BAF66DBB}"/>
              </a:ext>
            </a:extLst>
          </p:cNvPr>
          <p:cNvSpPr/>
          <p:nvPr/>
        </p:nvSpPr>
        <p:spPr>
          <a:xfrm>
            <a:off x="6313469" y="4739993"/>
            <a:ext cx="56255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i="1" dirty="0">
                <a:latin typeface="Century Gothic" panose="020B0502020202020204" pitchFamily="34" charset="0"/>
              </a:rPr>
              <a:t>“</a:t>
            </a:r>
            <a:r>
              <a:rPr lang="en-AU" sz="2600" b="1" i="1" dirty="0">
                <a:latin typeface="Century Gothic" panose="020B0502020202020204" pitchFamily="34" charset="0"/>
              </a:rPr>
              <a:t>Seek the LORD while he may be found; call on him while he is near.</a:t>
            </a:r>
            <a:r>
              <a:rPr lang="en-AU" sz="2600" i="1" dirty="0">
                <a:latin typeface="Century Gothic" panose="020B0502020202020204" pitchFamily="34" charset="0"/>
              </a:rPr>
              <a:t>”</a:t>
            </a:r>
            <a:r>
              <a:rPr lang="en-AU" sz="2600" dirty="0">
                <a:effectLst/>
                <a:latin typeface="Century Gothic" panose="020B0502020202020204" pitchFamily="34" charset="0"/>
              </a:rPr>
              <a:t> </a:t>
            </a:r>
            <a:endParaRPr lang="en-AU" sz="2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5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55:6-7</a:t>
            </a:r>
            <a:endParaRPr lang="en-US" sz="2200" i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7C402D-F005-D049-9B13-CE77B67764CA}"/>
              </a:ext>
            </a:extLst>
          </p:cNvPr>
          <p:cNvCxnSpPr>
            <a:cxnSpLocks/>
          </p:cNvCxnSpPr>
          <p:nvPr/>
        </p:nvCxnSpPr>
        <p:spPr>
          <a:xfrm>
            <a:off x="6158795" y="4330147"/>
            <a:ext cx="0" cy="2527853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9E602A-4234-C840-8622-2B58ACD269F1}"/>
              </a:ext>
            </a:extLst>
          </p:cNvPr>
          <p:cNvSpPr txBox="1"/>
          <p:nvPr/>
        </p:nvSpPr>
        <p:spPr>
          <a:xfrm>
            <a:off x="638012" y="157727"/>
            <a:ext cx="1100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You want to be saved,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should you do?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D294A-AE49-0646-A423-9C772B60E36B}"/>
              </a:ext>
            </a:extLst>
          </p:cNvPr>
          <p:cNvSpPr txBox="1"/>
          <p:nvPr/>
        </p:nvSpPr>
        <p:spPr>
          <a:xfrm>
            <a:off x="3839891" y="1992214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Remove these Obstacles!</a:t>
            </a:r>
          </a:p>
        </p:txBody>
      </p:sp>
    </p:spTree>
    <p:extLst>
      <p:ext uri="{BB962C8B-B14F-4D97-AF65-F5344CB8AC3E}">
        <p14:creationId xmlns:p14="http://schemas.microsoft.com/office/powerpoint/2010/main" val="73619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2B3BB-B087-1142-B391-3DBB7E5AC04D}"/>
              </a:ext>
            </a:extLst>
          </p:cNvPr>
          <p:cNvSpPr/>
          <p:nvPr/>
        </p:nvSpPr>
        <p:spPr>
          <a:xfrm>
            <a:off x="2236303" y="615858"/>
            <a:ext cx="7424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you want to believe in Jesus – </a:t>
            </a:r>
          </a:p>
          <a:p>
            <a:pPr algn="ctr"/>
            <a:r>
              <a:rPr lang="en-A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hear</a:t>
            </a:r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about Him, </a:t>
            </a:r>
            <a:r>
              <a:rPr lang="en-A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read</a:t>
            </a:r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about Him, </a:t>
            </a:r>
            <a:r>
              <a:rPr lang="en-A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think</a:t>
            </a:r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about Him, </a:t>
            </a:r>
            <a:r>
              <a:rPr lang="en-A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know</a:t>
            </a:r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about Him, and so you will find faith springing up in your heart</a:t>
            </a:r>
            <a:r>
              <a:rPr lang="en-A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…” </a:t>
            </a:r>
          </a:p>
          <a:p>
            <a:pPr algn="ctr"/>
            <a:r>
              <a:rPr lang="en-AU" sz="10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AU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Charles Spurgeon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29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A536F-C98B-5D47-A89C-11D528BD91BC}"/>
              </a:ext>
            </a:extLst>
          </p:cNvPr>
          <p:cNvSpPr/>
          <p:nvPr/>
        </p:nvSpPr>
        <p:spPr>
          <a:xfrm>
            <a:off x="1802311" y="3289853"/>
            <a:ext cx="8676860" cy="2097156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DA77-9125-974D-8880-A440563EA39B}"/>
              </a:ext>
            </a:extLst>
          </p:cNvPr>
          <p:cNvSpPr txBox="1"/>
          <p:nvPr/>
        </p:nvSpPr>
        <p:spPr>
          <a:xfrm>
            <a:off x="2011031" y="3676711"/>
            <a:ext cx="825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2.</a:t>
            </a:r>
            <a:r>
              <a:rPr lang="en-US" sz="4000" b="1" dirty="0">
                <a:latin typeface="Century Gothic" panose="020B0502020202020204" pitchFamily="34" charset="0"/>
              </a:rPr>
              <a:t> Be Willing and Resolved to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with Treasured sins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E602A-4234-C840-8622-2B58ACD269F1}"/>
              </a:ext>
            </a:extLst>
          </p:cNvPr>
          <p:cNvSpPr txBox="1"/>
          <p:nvPr/>
        </p:nvSpPr>
        <p:spPr>
          <a:xfrm>
            <a:off x="638012" y="157727"/>
            <a:ext cx="1100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You want faith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should you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AC56D-CF5E-F04D-A7FD-390C39F655A9}"/>
              </a:ext>
            </a:extLst>
          </p:cNvPr>
          <p:cNvSpPr txBox="1"/>
          <p:nvPr/>
        </p:nvSpPr>
        <p:spPr>
          <a:xfrm>
            <a:off x="3839891" y="1992214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Remove these Obstacles!</a:t>
            </a:r>
          </a:p>
        </p:txBody>
      </p:sp>
    </p:spTree>
    <p:extLst>
      <p:ext uri="{BB962C8B-B14F-4D97-AF65-F5344CB8AC3E}">
        <p14:creationId xmlns:p14="http://schemas.microsoft.com/office/powerpoint/2010/main" val="2681218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98D11-5A2F-D649-B799-D7AD111AA9CA}"/>
              </a:ext>
            </a:extLst>
          </p:cNvPr>
          <p:cNvSpPr txBox="1"/>
          <p:nvPr/>
        </p:nvSpPr>
        <p:spPr>
          <a:xfrm>
            <a:off x="638011" y="571490"/>
            <a:ext cx="1100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WILL</a:t>
            </a:r>
          </a:p>
          <a:p>
            <a:pPr algn="ctr"/>
            <a:r>
              <a:rPr lang="en-US" sz="6000" b="1" dirty="0">
                <a:solidFill>
                  <a:srgbClr val="FF9592"/>
                </a:solidFill>
                <a:latin typeface="Century Gothic" panose="020B0502020202020204" pitchFamily="34" charset="0"/>
              </a:rPr>
              <a:t>YOU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RESPOND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97E47-3C8F-FC40-8411-5D014E55AC15}"/>
              </a:ext>
            </a:extLst>
          </p:cNvPr>
          <p:cNvSpPr/>
          <p:nvPr/>
        </p:nvSpPr>
        <p:spPr>
          <a:xfrm>
            <a:off x="2123305" y="3104866"/>
            <a:ext cx="8034867" cy="20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Whoever believes in the Son has eternal life, but whoever rejects the Son will not see life, for God’s wrath remains on him</a:t>
            </a:r>
            <a:r>
              <a:rPr lang="en-AU" sz="2800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3:36</a:t>
            </a:r>
          </a:p>
        </p:txBody>
      </p:sp>
    </p:spTree>
    <p:extLst>
      <p:ext uri="{BB962C8B-B14F-4D97-AF65-F5344CB8AC3E}">
        <p14:creationId xmlns:p14="http://schemas.microsoft.com/office/powerpoint/2010/main" val="1202677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F049D4-9145-4B48-AAFE-19F74643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Feel free to discuss the following questions or ask any that you may have…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05013F-C5EE-494B-8B9C-ECD9E9C8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80" y="1850066"/>
            <a:ext cx="8846525" cy="4520918"/>
          </a:xfrm>
          <a:ln w="920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AU" sz="500" dirty="0">
              <a:latin typeface="Century Gothic" panose="020B0502020202020204" pitchFamily="34" charset="0"/>
            </a:endParaRPr>
          </a:p>
          <a:p>
            <a:pPr marL="0" lvl="0" indent="0" fontAlgn="base">
              <a:buNone/>
            </a:pPr>
            <a:r>
              <a:rPr lang="en-AU" sz="2200" dirty="0">
                <a:latin typeface="Century Gothic" panose="020B0502020202020204" pitchFamily="34" charset="0"/>
              </a:rPr>
              <a:t> </a:t>
            </a:r>
            <a:endParaRPr lang="en-AU" sz="2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7F8FE-1C84-3B42-9E88-1FD710668836}"/>
              </a:ext>
            </a:extLst>
          </p:cNvPr>
          <p:cNvSpPr txBox="1"/>
          <p:nvPr/>
        </p:nvSpPr>
        <p:spPr>
          <a:xfrm>
            <a:off x="2133600" y="2402365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buAutoNum type="arabicPeriod"/>
            </a:pPr>
            <a:r>
              <a:rPr lang="en-AU" sz="2400" b="1" dirty="0">
                <a:latin typeface="Century Gothic" panose="020B0502020202020204" pitchFamily="34" charset="0"/>
              </a:rPr>
              <a:t>Based on what you have learnt in this course,  </a:t>
            </a:r>
          </a:p>
          <a:p>
            <a:pPr lvl="0" fontAlgn="base"/>
            <a:r>
              <a:rPr lang="en-AU" sz="2400" b="1" dirty="0">
                <a:latin typeface="Century Gothic" panose="020B0502020202020204" pitchFamily="34" charset="0"/>
              </a:rPr>
              <a:t>     where would you go if you died today?</a:t>
            </a:r>
          </a:p>
          <a:p>
            <a:pPr fontAlgn="base"/>
            <a:endParaRPr lang="en-AU" sz="2400" b="1" dirty="0">
              <a:latin typeface="Century Gothic" panose="020B0502020202020204" pitchFamily="34" charset="0"/>
            </a:endParaRPr>
          </a:p>
          <a:p>
            <a:pPr fontAlgn="base"/>
            <a:r>
              <a:rPr lang="en-AU" sz="2400" dirty="0">
                <a:latin typeface="Century Gothic" panose="020B0502020202020204" pitchFamily="34" charset="0"/>
              </a:rPr>
              <a:t>2. </a:t>
            </a:r>
            <a:r>
              <a:rPr lang="en-AU" sz="2400" b="1" dirty="0">
                <a:latin typeface="Century Gothic" panose="020B0502020202020204" pitchFamily="34" charset="0"/>
              </a:rPr>
              <a:t>What does repentance involve?</a:t>
            </a:r>
          </a:p>
          <a:p>
            <a:pPr lvl="0" fontAlgn="base"/>
            <a:endParaRPr lang="en-AU" sz="2400" b="1" dirty="0">
              <a:latin typeface="Century Gothic" panose="020B0502020202020204" pitchFamily="34" charset="0"/>
            </a:endParaRPr>
          </a:p>
          <a:p>
            <a:pPr fontAlgn="base"/>
            <a:r>
              <a:rPr lang="en-AU" sz="2400" dirty="0">
                <a:latin typeface="Century Gothic" panose="020B0502020202020204" pitchFamily="34" charset="0"/>
              </a:rPr>
              <a:t>3. </a:t>
            </a:r>
            <a:r>
              <a:rPr lang="en-AU" sz="2400" b="1" dirty="0">
                <a:latin typeface="Century Gothic" panose="020B0502020202020204" pitchFamily="34" charset="0"/>
              </a:rPr>
              <a:t>What is faith and how does </a:t>
            </a:r>
            <a:r>
              <a:rPr lang="en-AU" sz="2400" b="1">
                <a:latin typeface="Century Gothic" panose="020B0502020202020204" pitchFamily="34" charset="0"/>
              </a:rPr>
              <a:t>someone obtain </a:t>
            </a:r>
            <a:r>
              <a:rPr lang="en-AU" sz="2400" b="1" dirty="0">
                <a:latin typeface="Century Gothic" panose="020B0502020202020204" pitchFamily="34" charset="0"/>
              </a:rPr>
              <a:t>it?</a:t>
            </a:r>
          </a:p>
          <a:p>
            <a:pPr lvl="0" fontAlgn="base"/>
            <a:endParaRPr lang="en-AU" sz="2400" b="1" dirty="0">
              <a:latin typeface="Century Gothic" panose="020B0502020202020204" pitchFamily="34" charset="0"/>
            </a:endParaRPr>
          </a:p>
          <a:p>
            <a:pPr fontAlgn="base"/>
            <a:r>
              <a:rPr lang="en-AU" sz="2400" dirty="0">
                <a:latin typeface="Century Gothic" panose="020B0502020202020204" pitchFamily="34" charset="0"/>
              </a:rPr>
              <a:t>4. </a:t>
            </a:r>
            <a:r>
              <a:rPr lang="en-AU" sz="2400" b="1" dirty="0">
                <a:latin typeface="Century Gothic" panose="020B0502020202020204" pitchFamily="34" charset="0"/>
              </a:rPr>
              <a:t>What is the cost to becoming a Christian? Why is </a:t>
            </a:r>
          </a:p>
          <a:p>
            <a:pPr fontAlgn="base"/>
            <a:r>
              <a:rPr lang="en-AU" sz="2400" b="1" dirty="0">
                <a:latin typeface="Century Gothic" panose="020B0502020202020204" pitchFamily="34" charset="0"/>
              </a:rPr>
              <a:t>    becoming a Christian worth it?</a:t>
            </a:r>
          </a:p>
        </p:txBody>
      </p:sp>
    </p:spTree>
    <p:extLst>
      <p:ext uri="{BB962C8B-B14F-4D97-AF65-F5344CB8AC3E}">
        <p14:creationId xmlns:p14="http://schemas.microsoft.com/office/powerpoint/2010/main" val="264731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348AA-2824-DC4E-BBA1-BCD986135944}"/>
              </a:ext>
            </a:extLst>
          </p:cNvPr>
          <p:cNvSpPr/>
          <p:nvPr/>
        </p:nvSpPr>
        <p:spPr>
          <a:xfrm>
            <a:off x="3678472" y="1466800"/>
            <a:ext cx="488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 are made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right with God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7B1FD-3581-D04B-AAA3-AF44E9C9E742}"/>
              </a:ext>
            </a:extLst>
          </p:cNvPr>
          <p:cNvSpPr/>
          <p:nvPr/>
        </p:nvSpPr>
        <p:spPr>
          <a:xfrm>
            <a:off x="2936240" y="955040"/>
            <a:ext cx="6370320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11EC0-8072-6941-B0F9-9235A65040F3}"/>
              </a:ext>
            </a:extLst>
          </p:cNvPr>
          <p:cNvSpPr/>
          <p:nvPr/>
        </p:nvSpPr>
        <p:spPr>
          <a:xfrm>
            <a:off x="1536700" y="3980242"/>
            <a:ext cx="916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Therefore, since we have been justified through faith, we have peace with God through our Lord Jesus Christ</a:t>
            </a:r>
            <a:r>
              <a:rPr lang="en-AU" sz="2800" i="1" dirty="0">
                <a:latin typeface="Century Gothic" panose="020B0502020202020204" pitchFamily="34" charset="0"/>
              </a:rPr>
              <a:t>.” </a:t>
            </a:r>
          </a:p>
          <a:p>
            <a:pPr algn="ctr"/>
            <a:endParaRPr lang="en-AU" sz="400" i="1" dirty="0">
              <a:latin typeface="Century Gothic" panose="020B0502020202020204" pitchFamily="34" charset="0"/>
            </a:endParaRPr>
          </a:p>
          <a:p>
            <a:pPr algn="ctr"/>
            <a:r>
              <a:rPr lang="en-AU" sz="2400" dirty="0">
                <a:latin typeface="Century Gothic" panose="020B0502020202020204" pitchFamily="34" charset="0"/>
              </a:rPr>
              <a:t>Romans 5:1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9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348AA-2824-DC4E-BBA1-BCD986135944}"/>
              </a:ext>
            </a:extLst>
          </p:cNvPr>
          <p:cNvSpPr/>
          <p:nvPr/>
        </p:nvSpPr>
        <p:spPr>
          <a:xfrm>
            <a:off x="521031" y="1387287"/>
            <a:ext cx="488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 receive the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forgiveness of sin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7B1FD-3581-D04B-AAA3-AF44E9C9E742}"/>
              </a:ext>
            </a:extLst>
          </p:cNvPr>
          <p:cNvSpPr/>
          <p:nvPr/>
        </p:nvSpPr>
        <p:spPr>
          <a:xfrm>
            <a:off x="326004" y="875526"/>
            <a:ext cx="5541838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11EC0-8072-6941-B0F9-9235A65040F3}"/>
              </a:ext>
            </a:extLst>
          </p:cNvPr>
          <p:cNvSpPr/>
          <p:nvPr/>
        </p:nvSpPr>
        <p:spPr>
          <a:xfrm>
            <a:off x="1536700" y="4176184"/>
            <a:ext cx="916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'Peter replied, “</a:t>
            </a:r>
            <a:r>
              <a:rPr lang="en-AU" sz="2800" b="1" i="1" dirty="0">
                <a:latin typeface="Century Gothic" panose="020B0502020202020204" pitchFamily="34" charset="0"/>
              </a:rPr>
              <a:t>Repent and be baptised, every one of you, in the name of Jesus Christ for the forgiveness of your sins. And you will receive the gift of the Holy Spirit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</a:p>
          <a:p>
            <a:pPr algn="ctr"/>
            <a:r>
              <a:rPr lang="en-AU" sz="400" i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AU" sz="2400" dirty="0">
                <a:latin typeface="Century Gothic" panose="020B0502020202020204" pitchFamily="34" charset="0"/>
              </a:rPr>
              <a:t>Acts 2:38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3999B-7B30-3442-B8F2-438BDE379EAF}"/>
              </a:ext>
            </a:extLst>
          </p:cNvPr>
          <p:cNvSpPr/>
          <p:nvPr/>
        </p:nvSpPr>
        <p:spPr>
          <a:xfrm>
            <a:off x="6328796" y="875527"/>
            <a:ext cx="5541838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7990E-930C-5D4B-B901-29F793553B6D}"/>
              </a:ext>
            </a:extLst>
          </p:cNvPr>
          <p:cNvSpPr/>
          <p:nvPr/>
        </p:nvSpPr>
        <p:spPr>
          <a:xfrm>
            <a:off x="6756179" y="1387287"/>
            <a:ext cx="488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 receive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Holy Spirit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E34EA5-3E67-BB49-A47B-5F440AC21BB3}"/>
              </a:ext>
            </a:extLst>
          </p:cNvPr>
          <p:cNvCxnSpPr>
            <a:cxnSpLocks/>
          </p:cNvCxnSpPr>
          <p:nvPr/>
        </p:nvCxnSpPr>
        <p:spPr>
          <a:xfrm>
            <a:off x="4547594" y="3222486"/>
            <a:ext cx="0" cy="757756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6153F8-8184-3843-848F-FB8EC4B225DD}"/>
              </a:ext>
            </a:extLst>
          </p:cNvPr>
          <p:cNvCxnSpPr>
            <a:cxnSpLocks/>
          </p:cNvCxnSpPr>
          <p:nvPr/>
        </p:nvCxnSpPr>
        <p:spPr>
          <a:xfrm>
            <a:off x="7602220" y="3222486"/>
            <a:ext cx="0" cy="757756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0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348AA-2824-DC4E-BBA1-BCD986135944}"/>
              </a:ext>
            </a:extLst>
          </p:cNvPr>
          <p:cNvSpPr/>
          <p:nvPr/>
        </p:nvSpPr>
        <p:spPr>
          <a:xfrm>
            <a:off x="3099904" y="1159024"/>
            <a:ext cx="6042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 become a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new creation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by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God’s working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7B1FD-3581-D04B-AAA3-AF44E9C9E742}"/>
              </a:ext>
            </a:extLst>
          </p:cNvPr>
          <p:cNvSpPr/>
          <p:nvPr/>
        </p:nvSpPr>
        <p:spPr>
          <a:xfrm>
            <a:off x="2936240" y="955040"/>
            <a:ext cx="6370320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11EC0-8072-6941-B0F9-9235A65040F3}"/>
              </a:ext>
            </a:extLst>
          </p:cNvPr>
          <p:cNvSpPr/>
          <p:nvPr/>
        </p:nvSpPr>
        <p:spPr>
          <a:xfrm>
            <a:off x="1536699" y="4198903"/>
            <a:ext cx="916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Therefore, if anyone is in Christ, he is a new creation; the old has gone, the new has come!</a:t>
            </a:r>
            <a:r>
              <a:rPr lang="en-AU" sz="2800" i="1" dirty="0">
                <a:latin typeface="Century Gothic" panose="020B0502020202020204" pitchFamily="34" charset="0"/>
              </a:rPr>
              <a:t>”</a:t>
            </a:r>
          </a:p>
          <a:p>
            <a:pPr algn="ctr"/>
            <a:endParaRPr lang="en-AU" sz="400" i="1" dirty="0">
              <a:latin typeface="Century Gothic" panose="020B0502020202020204" pitchFamily="34" charset="0"/>
            </a:endParaRPr>
          </a:p>
          <a:p>
            <a:pPr algn="ctr"/>
            <a:r>
              <a:rPr lang="en-AU" sz="2400" dirty="0">
                <a:latin typeface="Century Gothic" panose="020B0502020202020204" pitchFamily="34" charset="0"/>
              </a:rPr>
              <a:t>2 Corinthians 5:17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348AA-2824-DC4E-BBA1-BCD986135944}"/>
              </a:ext>
            </a:extLst>
          </p:cNvPr>
          <p:cNvSpPr/>
          <p:nvPr/>
        </p:nvSpPr>
        <p:spPr>
          <a:xfrm>
            <a:off x="3099903" y="1466800"/>
            <a:ext cx="6042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 are made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God’s children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7B1FD-3581-D04B-AAA3-AF44E9C9E742}"/>
              </a:ext>
            </a:extLst>
          </p:cNvPr>
          <p:cNvSpPr/>
          <p:nvPr/>
        </p:nvSpPr>
        <p:spPr>
          <a:xfrm>
            <a:off x="2936240" y="955040"/>
            <a:ext cx="6370320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11EC0-8072-6941-B0F9-9235A65040F3}"/>
              </a:ext>
            </a:extLst>
          </p:cNvPr>
          <p:cNvSpPr/>
          <p:nvPr/>
        </p:nvSpPr>
        <p:spPr>
          <a:xfrm>
            <a:off x="1536699" y="4198903"/>
            <a:ext cx="916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Century Gothic" panose="020B0502020202020204" pitchFamily="34" charset="0"/>
              </a:rPr>
              <a:t>“</a:t>
            </a:r>
            <a:r>
              <a:rPr lang="en-AU" sz="2800" b="1" i="1" dirty="0">
                <a:latin typeface="Century Gothic" panose="020B0502020202020204" pitchFamily="34" charset="0"/>
              </a:rPr>
              <a:t>In love God predestined us to be adopted as his sons through Jesus Christ</a:t>
            </a:r>
            <a:r>
              <a:rPr lang="en-AU" sz="2800" i="1" dirty="0">
                <a:latin typeface="Century Gothic" panose="020B0502020202020204" pitchFamily="34" charset="0"/>
              </a:rPr>
              <a:t>.”</a:t>
            </a:r>
          </a:p>
          <a:p>
            <a:pPr algn="ctr"/>
            <a:endParaRPr lang="en-AU" sz="400" i="1" dirty="0">
              <a:latin typeface="Century Gothic" panose="020B0502020202020204" pitchFamily="34" charset="0"/>
            </a:endParaRPr>
          </a:p>
          <a:p>
            <a:pPr algn="ctr"/>
            <a:r>
              <a:rPr lang="en-AU" sz="2400" dirty="0">
                <a:latin typeface="Century Gothic" panose="020B0502020202020204" pitchFamily="34" charset="0"/>
              </a:rPr>
              <a:t>Ephesians 1:5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2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348AA-2824-DC4E-BBA1-BCD986135944}"/>
              </a:ext>
            </a:extLst>
          </p:cNvPr>
          <p:cNvSpPr/>
          <p:nvPr/>
        </p:nvSpPr>
        <p:spPr>
          <a:xfrm>
            <a:off x="3099899" y="453346"/>
            <a:ext cx="6042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6.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promise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to be perfected </a:t>
            </a:r>
            <a:r>
              <a:rPr lang="en-AU" sz="40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to enjoy eternal life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7B1FD-3581-D04B-AAA3-AF44E9C9E742}"/>
              </a:ext>
            </a:extLst>
          </p:cNvPr>
          <p:cNvSpPr/>
          <p:nvPr/>
        </p:nvSpPr>
        <p:spPr>
          <a:xfrm>
            <a:off x="2936236" y="249362"/>
            <a:ext cx="6370320" cy="234696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11EC0-8072-6941-B0F9-9235A65040F3}"/>
              </a:ext>
            </a:extLst>
          </p:cNvPr>
          <p:cNvSpPr/>
          <p:nvPr/>
        </p:nvSpPr>
        <p:spPr>
          <a:xfrm>
            <a:off x="1536696" y="2966486"/>
            <a:ext cx="916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i="1" dirty="0">
                <a:latin typeface="Century Gothic" panose="020B0502020202020204" pitchFamily="34" charset="0"/>
              </a:rPr>
              <a:t>“</a:t>
            </a:r>
            <a:r>
              <a:rPr lang="en-AU" sz="2400" b="1" i="1" dirty="0">
                <a:latin typeface="Century Gothic" panose="020B0502020202020204" pitchFamily="34" charset="0"/>
              </a:rPr>
              <a:t>When this corruptible body is clothed with incorruptibility, and this mortal body is clothed with immortality, then the saying that is written will take place: Death has been swallowed up in victory</a:t>
            </a:r>
            <a:r>
              <a:rPr lang="en-AU" sz="2400" i="1" dirty="0">
                <a:latin typeface="Century Gothic" panose="020B0502020202020204" pitchFamily="34" charset="0"/>
              </a:rPr>
              <a:t>.” </a:t>
            </a:r>
          </a:p>
          <a:p>
            <a:pPr algn="ctr"/>
            <a:r>
              <a:rPr lang="en-AU" sz="2100" dirty="0">
                <a:latin typeface="Century Gothic" panose="020B0502020202020204" pitchFamily="34" charset="0"/>
              </a:rPr>
              <a:t>1 Corinthians 15:54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AB422-EBFE-CB40-949E-1140D4CB556E}"/>
              </a:ext>
            </a:extLst>
          </p:cNvPr>
          <p:cNvSpPr/>
          <p:nvPr/>
        </p:nvSpPr>
        <p:spPr>
          <a:xfrm>
            <a:off x="1536696" y="5086799"/>
            <a:ext cx="916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i="1" dirty="0">
                <a:latin typeface="Century Gothic" panose="020B0502020202020204" pitchFamily="34" charset="0"/>
              </a:rPr>
              <a:t>“</a:t>
            </a:r>
            <a:r>
              <a:rPr lang="en-AU" sz="2400" b="1" i="1" dirty="0">
                <a:latin typeface="Century Gothic" panose="020B0502020202020204" pitchFamily="34" charset="0"/>
              </a:rPr>
              <a:t>For God so loved the world that he gave his one and only Son, that whoever believes in him shall not perish but have eternal life</a:t>
            </a:r>
            <a:r>
              <a:rPr lang="en-AU" sz="2400" i="1" dirty="0">
                <a:latin typeface="Century Gothic" panose="020B0502020202020204" pitchFamily="34" charset="0"/>
              </a:rPr>
              <a:t>.”</a:t>
            </a:r>
          </a:p>
          <a:p>
            <a:pPr algn="ctr"/>
            <a:r>
              <a:rPr lang="en-AU" sz="2100" dirty="0">
                <a:latin typeface="Century Gothic" panose="020B0502020202020204" pitchFamily="34" charset="0"/>
              </a:rPr>
              <a:t>John 3:16</a:t>
            </a:r>
            <a:endParaRPr lang="en-US" sz="2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D65F0-3354-BE47-993C-ED8BBF493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8" b="1433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63104F-2C9D-0B4C-BC9F-5244EE5DADF1}"/>
              </a:ext>
            </a:extLst>
          </p:cNvPr>
          <p:cNvSpPr/>
          <p:nvPr/>
        </p:nvSpPr>
        <p:spPr>
          <a:xfrm>
            <a:off x="308113" y="267604"/>
            <a:ext cx="80485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MAKES SOMEONE</a:t>
            </a:r>
            <a:endParaRPr lang="en-US" sz="5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E987E-F81E-3E43-9309-5DD2DAF8DBD6}"/>
              </a:ext>
            </a:extLst>
          </p:cNvPr>
          <p:cNvSpPr/>
          <p:nvPr/>
        </p:nvSpPr>
        <p:spPr>
          <a:xfrm>
            <a:off x="482284" y="881455"/>
            <a:ext cx="591540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AU" sz="6500" b="1" dirty="0">
                <a:solidFill>
                  <a:srgbClr val="FF9592"/>
                </a:solidFill>
                <a:latin typeface="Century Gothic" panose="020B0502020202020204" pitchFamily="34" charset="0"/>
              </a:rPr>
              <a:t>CHRISTIAN </a:t>
            </a:r>
            <a:r>
              <a:rPr lang="en-AU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385590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14648</TotalTime>
  <Words>1370</Words>
  <Application>Microsoft Macintosh PowerPoint</Application>
  <PresentationFormat>Widescreen</PresentationFormat>
  <Paragraphs>174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Times New Roman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 free to discuss the following questions or ask any that you may have…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100</cp:revision>
  <dcterms:created xsi:type="dcterms:W3CDTF">2020-01-28T04:27:50Z</dcterms:created>
  <dcterms:modified xsi:type="dcterms:W3CDTF">2023-02-28T01:02:43Z</dcterms:modified>
  <cp:category/>
</cp:coreProperties>
</file>